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32"/>
  </p:notesMasterIdLst>
  <p:sldIdLst>
    <p:sldId id="530" r:id="rId7"/>
    <p:sldId id="266" r:id="rId8"/>
    <p:sldId id="531" r:id="rId9"/>
    <p:sldId id="532" r:id="rId10"/>
    <p:sldId id="533" r:id="rId11"/>
    <p:sldId id="534" r:id="rId12"/>
    <p:sldId id="535" r:id="rId13"/>
    <p:sldId id="275" r:id="rId14"/>
    <p:sldId id="271" r:id="rId15"/>
    <p:sldId id="538" r:id="rId16"/>
    <p:sldId id="539" r:id="rId17"/>
    <p:sldId id="272" r:id="rId18"/>
    <p:sldId id="540" r:id="rId19"/>
    <p:sldId id="273" r:id="rId20"/>
    <p:sldId id="541" r:id="rId21"/>
    <p:sldId id="537" r:id="rId22"/>
    <p:sldId id="260" r:id="rId23"/>
    <p:sldId id="261" r:id="rId24"/>
    <p:sldId id="256" r:id="rId25"/>
    <p:sldId id="262" r:id="rId26"/>
    <p:sldId id="257" r:id="rId27"/>
    <p:sldId id="263" r:id="rId28"/>
    <p:sldId id="542" r:id="rId29"/>
    <p:sldId id="277"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a:xfrm>
            <a:off x="174833" y="389038"/>
            <a:ext cx="11348852" cy="64264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11/14/19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30.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4.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forecasterapp.s3-website-us-east-1.amazonaws.com/" TargetMode="External"/><Relationship Id="rId2" Type="http://schemas.openxmlformats.org/officeDocument/2006/relationships/image" Target="../media/image5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 – Sequence Diagram</a:t>
            </a:r>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924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4106-11EA-0A45-AEFA-B1F0022EB1B8}"/>
              </a:ext>
            </a:extLst>
          </p:cNvPr>
          <p:cNvSpPr>
            <a:spLocks noGrp="1"/>
          </p:cNvSpPr>
          <p:nvPr>
            <p:ph type="title"/>
          </p:nvPr>
        </p:nvSpPr>
        <p:spPr/>
        <p:txBody>
          <a:bodyPr/>
          <a:lstStyle/>
          <a:p>
            <a:r>
              <a:rPr lang="en-US" dirty="0"/>
              <a:t>Screen Layout for Sign in for existing user</a:t>
            </a:r>
          </a:p>
        </p:txBody>
      </p:sp>
      <p:sp>
        <p:nvSpPr>
          <p:cNvPr id="3" name="Text Placeholder 2">
            <a:extLst>
              <a:ext uri="{FF2B5EF4-FFF2-40B4-BE49-F238E27FC236}">
                <a16:creationId xmlns:a16="http://schemas.microsoft.com/office/drawing/2014/main" id="{62447D7C-A964-8F42-BD76-EFD48D051CB5}"/>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FFCB30F2-8277-9945-9EBE-C3CB51D65D9F}"/>
              </a:ext>
            </a:extLst>
          </p:cNvPr>
          <p:cNvPicPr>
            <a:picLocks noChangeAspect="1"/>
          </p:cNvPicPr>
          <p:nvPr/>
        </p:nvPicPr>
        <p:blipFill>
          <a:blip r:embed="rId2"/>
          <a:stretch>
            <a:fillRect/>
          </a:stretch>
        </p:blipFill>
        <p:spPr>
          <a:xfrm>
            <a:off x="116776" y="925728"/>
            <a:ext cx="9844644" cy="4792787"/>
          </a:xfrm>
          <a:prstGeom prst="rect">
            <a:avLst/>
          </a:prstGeom>
        </p:spPr>
      </p:pic>
      <p:sp>
        <p:nvSpPr>
          <p:cNvPr id="6" name="Rectangle 5">
            <a:extLst>
              <a:ext uri="{FF2B5EF4-FFF2-40B4-BE49-F238E27FC236}">
                <a16:creationId xmlns:a16="http://schemas.microsoft.com/office/drawing/2014/main" id="{E785D3F3-A295-3342-AF0D-FBECEAA34DAB}"/>
              </a:ext>
            </a:extLst>
          </p:cNvPr>
          <p:cNvSpPr/>
          <p:nvPr/>
        </p:nvSpPr>
        <p:spPr>
          <a:xfrm>
            <a:off x="10127672" y="3007424"/>
            <a:ext cx="1947552" cy="1246071"/>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Authentication, Authorization initiating session, </a:t>
            </a:r>
            <a:r>
              <a:rPr lang="en-US" sz="1600" dirty="0" err="1">
                <a:solidFill>
                  <a:sysClr val="windowText" lastClr="000000"/>
                </a:solidFill>
              </a:rPr>
              <a:t>jwt</a:t>
            </a:r>
            <a:r>
              <a:rPr lang="en-US" sz="1600" dirty="0">
                <a:solidFill>
                  <a:sysClr val="windowText" lastClr="000000"/>
                </a:solidFill>
              </a:rPr>
              <a:t> token generation</a:t>
            </a:r>
          </a:p>
        </p:txBody>
      </p:sp>
      <p:cxnSp>
        <p:nvCxnSpPr>
          <p:cNvPr id="7" name="Straight Connector 6">
            <a:extLst>
              <a:ext uri="{FF2B5EF4-FFF2-40B4-BE49-F238E27FC236}">
                <a16:creationId xmlns:a16="http://schemas.microsoft.com/office/drawing/2014/main" id="{A72D92B4-6FA2-FB46-94DF-3A122237BEA5}"/>
              </a:ext>
            </a:extLst>
          </p:cNvPr>
          <p:cNvCxnSpPr>
            <a:cxnSpLocks/>
            <a:endCxn id="6" idx="1"/>
          </p:cNvCxnSpPr>
          <p:nvPr/>
        </p:nvCxnSpPr>
        <p:spPr>
          <a:xfrm flipV="1">
            <a:off x="5106390" y="3630460"/>
            <a:ext cx="5021282" cy="130438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0C576E-E138-854A-9BF6-9012DE9C6ADD}"/>
              </a:ext>
            </a:extLst>
          </p:cNvPr>
          <p:cNvSpPr/>
          <p:nvPr/>
        </p:nvSpPr>
        <p:spPr>
          <a:xfrm>
            <a:off x="10127672" y="216279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Consistent Material Layout</a:t>
            </a:r>
          </a:p>
        </p:txBody>
      </p:sp>
      <p:cxnSp>
        <p:nvCxnSpPr>
          <p:cNvPr id="11" name="Straight Connector 10">
            <a:extLst>
              <a:ext uri="{FF2B5EF4-FFF2-40B4-BE49-F238E27FC236}">
                <a16:creationId xmlns:a16="http://schemas.microsoft.com/office/drawing/2014/main" id="{CE1E2F16-4A75-004B-B51D-499E74301A59}"/>
              </a:ext>
            </a:extLst>
          </p:cNvPr>
          <p:cNvCxnSpPr>
            <a:cxnSpLocks/>
            <a:endCxn id="10" idx="1"/>
          </p:cNvCxnSpPr>
          <p:nvPr/>
        </p:nvCxnSpPr>
        <p:spPr>
          <a:xfrm flipV="1">
            <a:off x="5791202" y="2477490"/>
            <a:ext cx="4336470" cy="177600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19AE54-5C96-AA4C-A5E8-84BB2F631237}"/>
              </a:ext>
            </a:extLst>
          </p:cNvPr>
          <p:cNvCxnSpPr>
            <a:cxnSpLocks/>
            <a:endCxn id="10" idx="1"/>
          </p:cNvCxnSpPr>
          <p:nvPr/>
        </p:nvCxnSpPr>
        <p:spPr>
          <a:xfrm>
            <a:off x="6146800" y="1432139"/>
            <a:ext cx="3980872" cy="104535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0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C2B-415A-6B4F-8989-9DFF32F83D0B}"/>
              </a:ext>
            </a:extLst>
          </p:cNvPr>
          <p:cNvSpPr>
            <a:spLocks noGrp="1"/>
          </p:cNvSpPr>
          <p:nvPr>
            <p:ph type="title"/>
          </p:nvPr>
        </p:nvSpPr>
        <p:spPr/>
        <p:txBody>
          <a:bodyPr/>
          <a:lstStyle/>
          <a:p>
            <a:r>
              <a:rPr lang="en-US" dirty="0"/>
              <a:t>Dashboard/Landing page post signup</a:t>
            </a:r>
          </a:p>
        </p:txBody>
      </p:sp>
      <p:pic>
        <p:nvPicPr>
          <p:cNvPr id="5" name="Picture 4">
            <a:extLst>
              <a:ext uri="{FF2B5EF4-FFF2-40B4-BE49-F238E27FC236}">
                <a16:creationId xmlns:a16="http://schemas.microsoft.com/office/drawing/2014/main" id="{71128C40-E262-2243-A16F-FF96CF9EBDCF}"/>
              </a:ext>
            </a:extLst>
          </p:cNvPr>
          <p:cNvPicPr>
            <a:picLocks noChangeAspect="1"/>
          </p:cNvPicPr>
          <p:nvPr/>
        </p:nvPicPr>
        <p:blipFill>
          <a:blip r:embed="rId2"/>
          <a:stretch>
            <a:fillRect/>
          </a:stretch>
        </p:blipFill>
        <p:spPr>
          <a:xfrm>
            <a:off x="387929" y="799267"/>
            <a:ext cx="10806545" cy="5726625"/>
          </a:xfrm>
          <a:prstGeom prst="rect">
            <a:avLst/>
          </a:prstGeom>
        </p:spPr>
      </p:pic>
      <p:sp>
        <p:nvSpPr>
          <p:cNvPr id="4" name="Rectangle 3">
            <a:extLst>
              <a:ext uri="{FF2B5EF4-FFF2-40B4-BE49-F238E27FC236}">
                <a16:creationId xmlns:a16="http://schemas.microsoft.com/office/drawing/2014/main" id="{6EC6175A-1728-DE42-95E6-2D0BD8738928}"/>
              </a:ext>
            </a:extLst>
          </p:cNvPr>
          <p:cNvSpPr/>
          <p:nvPr/>
        </p:nvSpPr>
        <p:spPr>
          <a:xfrm>
            <a:off x="10103921" y="195052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Post login menu</a:t>
            </a:r>
          </a:p>
        </p:txBody>
      </p:sp>
      <p:cxnSp>
        <p:nvCxnSpPr>
          <p:cNvPr id="6" name="Straight Connector 5">
            <a:extLst>
              <a:ext uri="{FF2B5EF4-FFF2-40B4-BE49-F238E27FC236}">
                <a16:creationId xmlns:a16="http://schemas.microsoft.com/office/drawing/2014/main" id="{D6B49DA2-CBB5-FD42-8F54-12019D3C1123}"/>
              </a:ext>
            </a:extLst>
          </p:cNvPr>
          <p:cNvCxnSpPr>
            <a:cxnSpLocks/>
            <a:endCxn id="4" idx="1"/>
          </p:cNvCxnSpPr>
          <p:nvPr/>
        </p:nvCxnSpPr>
        <p:spPr>
          <a:xfrm>
            <a:off x="7172696" y="1543792"/>
            <a:ext cx="2931225" cy="7214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3DCF87-0537-784B-8D75-4123D12EFEB3}"/>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8" name="Straight Connector 7">
            <a:extLst>
              <a:ext uri="{FF2B5EF4-FFF2-40B4-BE49-F238E27FC236}">
                <a16:creationId xmlns:a16="http://schemas.microsoft.com/office/drawing/2014/main" id="{ED666665-292F-3241-BA63-0014B9C0DF1B}"/>
              </a:ext>
            </a:extLst>
          </p:cNvPr>
          <p:cNvCxnSpPr>
            <a:cxnSpLocks/>
            <a:endCxn id="7" idx="1"/>
          </p:cNvCxnSpPr>
          <p:nvPr/>
        </p:nvCxnSpPr>
        <p:spPr>
          <a:xfrm>
            <a:off x="5199413" y="960837"/>
            <a:ext cx="4904508" cy="21409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80BE2B-EA06-5149-9C8D-F52AF8F0CDB5}"/>
              </a:ext>
            </a:extLst>
          </p:cNvPr>
          <p:cNvSpPr/>
          <p:nvPr/>
        </p:nvSpPr>
        <p:spPr>
          <a:xfrm>
            <a:off x="10103921" y="3938333"/>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Role Based Access Control</a:t>
            </a:r>
          </a:p>
        </p:txBody>
      </p:sp>
      <p:cxnSp>
        <p:nvCxnSpPr>
          <p:cNvPr id="11" name="Straight Connector 10">
            <a:extLst>
              <a:ext uri="{FF2B5EF4-FFF2-40B4-BE49-F238E27FC236}">
                <a16:creationId xmlns:a16="http://schemas.microsoft.com/office/drawing/2014/main" id="{F5AA1521-6D19-3146-A3D0-ECC72A800EF0}"/>
              </a:ext>
            </a:extLst>
          </p:cNvPr>
          <p:cNvCxnSpPr>
            <a:cxnSpLocks/>
            <a:endCxn id="10" idx="1"/>
          </p:cNvCxnSpPr>
          <p:nvPr/>
        </p:nvCxnSpPr>
        <p:spPr>
          <a:xfrm>
            <a:off x="8196944" y="1455679"/>
            <a:ext cx="1906977" cy="279735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EDF80F-BBD6-EF4A-A984-FB4772216907}"/>
              </a:ext>
            </a:extLst>
          </p:cNvPr>
          <p:cNvSpPr/>
          <p:nvPr/>
        </p:nvSpPr>
        <p:spPr>
          <a:xfrm>
            <a:off x="7429994" y="22011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User Customization</a:t>
            </a:r>
          </a:p>
        </p:txBody>
      </p:sp>
      <p:cxnSp>
        <p:nvCxnSpPr>
          <p:cNvPr id="16" name="Straight Connector 15">
            <a:extLst>
              <a:ext uri="{FF2B5EF4-FFF2-40B4-BE49-F238E27FC236}">
                <a16:creationId xmlns:a16="http://schemas.microsoft.com/office/drawing/2014/main" id="{C63FB3ED-3106-1A41-871A-D3B6DBB94AAA}"/>
              </a:ext>
            </a:extLst>
          </p:cNvPr>
          <p:cNvCxnSpPr>
            <a:cxnSpLocks/>
          </p:cNvCxnSpPr>
          <p:nvPr/>
        </p:nvCxnSpPr>
        <p:spPr>
          <a:xfrm>
            <a:off x="8365177" y="849506"/>
            <a:ext cx="1220935" cy="5829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4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p:txBody>
          <a:bodyPr>
            <a:normAutofit/>
          </a:bodyPr>
          <a:lstStyle/>
          <a:p>
            <a:r>
              <a:rPr lang="en-US" dirty="0"/>
              <a:t>Screen layout for Admin Page (Analyst team only) </a:t>
            </a:r>
          </a:p>
        </p:txBody>
      </p:sp>
      <p:pic>
        <p:nvPicPr>
          <p:cNvPr id="10" name="Picture 9">
            <a:extLst>
              <a:ext uri="{FF2B5EF4-FFF2-40B4-BE49-F238E27FC236}">
                <a16:creationId xmlns:a16="http://schemas.microsoft.com/office/drawing/2014/main" id="{9FD70E67-FACA-3243-86B1-73079DE508EE}"/>
              </a:ext>
            </a:extLst>
          </p:cNvPr>
          <p:cNvPicPr>
            <a:picLocks noChangeAspect="1"/>
          </p:cNvPicPr>
          <p:nvPr/>
        </p:nvPicPr>
        <p:blipFill>
          <a:blip r:embed="rId2"/>
          <a:stretch>
            <a:fillRect/>
          </a:stretch>
        </p:blipFill>
        <p:spPr>
          <a:xfrm>
            <a:off x="271153" y="987783"/>
            <a:ext cx="11649694" cy="5320094"/>
          </a:xfrm>
          <a:prstGeom prst="rect">
            <a:avLst/>
          </a:prstGeom>
        </p:spPr>
      </p:pic>
      <p:sp>
        <p:nvSpPr>
          <p:cNvPr id="4" name="Rectangle 3">
            <a:extLst>
              <a:ext uri="{FF2B5EF4-FFF2-40B4-BE49-F238E27FC236}">
                <a16:creationId xmlns:a16="http://schemas.microsoft.com/office/drawing/2014/main" id="{FAB77A5E-D0BC-6C48-A178-008B4D5E1380}"/>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Upload Control</a:t>
            </a:r>
          </a:p>
        </p:txBody>
      </p:sp>
      <p:cxnSp>
        <p:nvCxnSpPr>
          <p:cNvPr id="5" name="Straight Connector 4">
            <a:extLst>
              <a:ext uri="{FF2B5EF4-FFF2-40B4-BE49-F238E27FC236}">
                <a16:creationId xmlns:a16="http://schemas.microsoft.com/office/drawing/2014/main" id="{DF5BF836-9B68-9D4D-8D56-466ABA20CC36}"/>
              </a:ext>
            </a:extLst>
          </p:cNvPr>
          <p:cNvCxnSpPr>
            <a:cxnSpLocks/>
            <a:endCxn id="4" idx="1"/>
          </p:cNvCxnSpPr>
          <p:nvPr/>
        </p:nvCxnSpPr>
        <p:spPr>
          <a:xfrm flipV="1">
            <a:off x="5308270" y="3101775"/>
            <a:ext cx="4795651" cy="155335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6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D23-5124-DA4D-B49F-4E53682BA803}"/>
              </a:ext>
            </a:extLst>
          </p:cNvPr>
          <p:cNvSpPr>
            <a:spLocks noGrp="1"/>
          </p:cNvSpPr>
          <p:nvPr>
            <p:ph type="title"/>
          </p:nvPr>
        </p:nvSpPr>
        <p:spPr/>
        <p:txBody>
          <a:bodyPr/>
          <a:lstStyle/>
          <a:p>
            <a:r>
              <a:rPr lang="en-US" dirty="0"/>
              <a:t>Admin File Upload Success</a:t>
            </a:r>
          </a:p>
        </p:txBody>
      </p:sp>
      <p:pic>
        <p:nvPicPr>
          <p:cNvPr id="4" name="Picture 3">
            <a:extLst>
              <a:ext uri="{FF2B5EF4-FFF2-40B4-BE49-F238E27FC236}">
                <a16:creationId xmlns:a16="http://schemas.microsoft.com/office/drawing/2014/main" id="{A455A84D-6C92-F941-8091-2F9DB91A495F}"/>
              </a:ext>
            </a:extLst>
          </p:cNvPr>
          <p:cNvPicPr>
            <a:picLocks noChangeAspect="1"/>
          </p:cNvPicPr>
          <p:nvPr/>
        </p:nvPicPr>
        <p:blipFill>
          <a:blip r:embed="rId2"/>
          <a:stretch>
            <a:fillRect/>
          </a:stretch>
        </p:blipFill>
        <p:spPr>
          <a:xfrm>
            <a:off x="350324" y="923170"/>
            <a:ext cx="11234057" cy="5530778"/>
          </a:xfrm>
          <a:prstGeom prst="rect">
            <a:avLst/>
          </a:prstGeom>
        </p:spPr>
      </p:pic>
      <p:sp>
        <p:nvSpPr>
          <p:cNvPr id="5" name="Rectangle 4">
            <a:extLst>
              <a:ext uri="{FF2B5EF4-FFF2-40B4-BE49-F238E27FC236}">
                <a16:creationId xmlns:a16="http://schemas.microsoft.com/office/drawing/2014/main" id="{F885AA62-8A96-0F4F-A8BC-FFC0C4C028FD}"/>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Consistent User Notification</a:t>
            </a:r>
          </a:p>
        </p:txBody>
      </p:sp>
      <p:cxnSp>
        <p:nvCxnSpPr>
          <p:cNvPr id="6" name="Straight Connector 5">
            <a:extLst>
              <a:ext uri="{FF2B5EF4-FFF2-40B4-BE49-F238E27FC236}">
                <a16:creationId xmlns:a16="http://schemas.microsoft.com/office/drawing/2014/main" id="{214CDA1A-F910-8D40-AEA7-B6028BD1CD58}"/>
              </a:ext>
            </a:extLst>
          </p:cNvPr>
          <p:cNvCxnSpPr>
            <a:cxnSpLocks/>
            <a:endCxn id="5" idx="1"/>
          </p:cNvCxnSpPr>
          <p:nvPr/>
        </p:nvCxnSpPr>
        <p:spPr>
          <a:xfrm>
            <a:off x="5771408" y="1626919"/>
            <a:ext cx="4332513" cy="147485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70528D8-3404-BC4F-91D0-BB033423DAC3}"/>
              </a:ext>
            </a:extLst>
          </p:cNvPr>
          <p:cNvSpPr/>
          <p:nvPr/>
        </p:nvSpPr>
        <p:spPr>
          <a:xfrm>
            <a:off x="10103921" y="414846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Progress Tracker</a:t>
            </a:r>
          </a:p>
        </p:txBody>
      </p:sp>
      <p:cxnSp>
        <p:nvCxnSpPr>
          <p:cNvPr id="8" name="Straight Connector 7">
            <a:extLst>
              <a:ext uri="{FF2B5EF4-FFF2-40B4-BE49-F238E27FC236}">
                <a16:creationId xmlns:a16="http://schemas.microsoft.com/office/drawing/2014/main" id="{BC0357EC-59C5-EF47-8781-CD34BA4C5AA9}"/>
              </a:ext>
            </a:extLst>
          </p:cNvPr>
          <p:cNvCxnSpPr>
            <a:cxnSpLocks/>
            <a:endCxn id="7" idx="1"/>
          </p:cNvCxnSpPr>
          <p:nvPr/>
        </p:nvCxnSpPr>
        <p:spPr>
          <a:xfrm flipV="1">
            <a:off x="5628904" y="4463165"/>
            <a:ext cx="4475017" cy="128449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55D7DBD-7843-8749-BAE0-8132C2DADF68}"/>
              </a:ext>
            </a:extLst>
          </p:cNvPr>
          <p:cNvSpPr/>
          <p:nvPr/>
        </p:nvSpPr>
        <p:spPr>
          <a:xfrm>
            <a:off x="7192488" y="2168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12" name="Straight Connector 11">
            <a:extLst>
              <a:ext uri="{FF2B5EF4-FFF2-40B4-BE49-F238E27FC236}">
                <a16:creationId xmlns:a16="http://schemas.microsoft.com/office/drawing/2014/main" id="{2B53E9C4-5975-4F4E-9BA7-CC4B284059EE}"/>
              </a:ext>
            </a:extLst>
          </p:cNvPr>
          <p:cNvCxnSpPr>
            <a:cxnSpLocks/>
            <a:endCxn id="11" idx="1"/>
          </p:cNvCxnSpPr>
          <p:nvPr/>
        </p:nvCxnSpPr>
        <p:spPr>
          <a:xfrm flipV="1">
            <a:off x="4702629" y="531575"/>
            <a:ext cx="2489859" cy="53638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40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p:txBody>
          <a:bodyPr>
            <a:normAutofit/>
          </a:bodyPr>
          <a:lstStyle/>
          <a:p>
            <a:r>
              <a:rPr lang="en-US" dirty="0"/>
              <a:t>Admin Page - Sequence Diagram – Save History and Calculate Forecast Data</a:t>
            </a:r>
          </a:p>
        </p:txBody>
      </p:sp>
      <p:sp>
        <p:nvSpPr>
          <p:cNvPr id="55" name="TextBox 54">
            <a:extLst>
              <a:ext uri="{FF2B5EF4-FFF2-40B4-BE49-F238E27FC236}">
                <a16:creationId xmlns:a16="http://schemas.microsoft.com/office/drawing/2014/main" id="{8F3D0F7A-D081-F241-A310-7CD9FB4C7461}"/>
              </a:ext>
            </a:extLst>
          </p:cNvPr>
          <p:cNvSpPr txBox="1"/>
          <p:nvPr/>
        </p:nvSpPr>
        <p:spPr>
          <a:xfrm>
            <a:off x="7446269" y="4964434"/>
            <a:ext cx="1749903" cy="338554"/>
          </a:xfrm>
          <a:prstGeom prst="rect">
            <a:avLst/>
          </a:prstGeom>
          <a:noFill/>
        </p:spPr>
        <p:txBody>
          <a:bodyPr wrap="square" rtlCol="0">
            <a:spAutoFit/>
          </a:bodyPr>
          <a:lstStyle/>
          <a:p>
            <a:r>
              <a:rPr lang="en-US" sz="1600" dirty="0">
                <a:solidFill>
                  <a:schemeClr val="accent6">
                    <a:lumMod val="75000"/>
                  </a:schemeClr>
                </a:solidFill>
              </a:rPr>
              <a:t>Forecast data</a:t>
            </a:r>
          </a:p>
        </p:txBody>
      </p:sp>
    </p:spTree>
    <p:extLst>
      <p:ext uri="{BB962C8B-B14F-4D97-AF65-F5344CB8AC3E}">
        <p14:creationId xmlns:p14="http://schemas.microsoft.com/office/powerpoint/2010/main" val="250923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p:txBody>
          <a:bodyPr>
            <a:normAutofit/>
          </a:bodyPr>
          <a:lstStyle/>
          <a:p>
            <a:r>
              <a:rPr lang="en-US" dirty="0"/>
              <a:t>Screen layout for Forecast Page – Search Section</a:t>
            </a:r>
          </a:p>
        </p:txBody>
      </p:sp>
      <p:pic>
        <p:nvPicPr>
          <p:cNvPr id="3" name="Picture 2">
            <a:extLst>
              <a:ext uri="{FF2B5EF4-FFF2-40B4-BE49-F238E27FC236}">
                <a16:creationId xmlns:a16="http://schemas.microsoft.com/office/drawing/2014/main" id="{0E7DA470-7F88-C948-A981-C2A96CAD275D}"/>
              </a:ext>
            </a:extLst>
          </p:cNvPr>
          <p:cNvPicPr>
            <a:picLocks noChangeAspect="1"/>
          </p:cNvPicPr>
          <p:nvPr/>
        </p:nvPicPr>
        <p:blipFill>
          <a:blip r:embed="rId2"/>
          <a:stretch>
            <a:fillRect/>
          </a:stretch>
        </p:blipFill>
        <p:spPr>
          <a:xfrm>
            <a:off x="334490" y="858237"/>
            <a:ext cx="10913423" cy="5940925"/>
          </a:xfrm>
          <a:prstGeom prst="rect">
            <a:avLst/>
          </a:prstGeom>
        </p:spPr>
      </p:pic>
      <p:sp>
        <p:nvSpPr>
          <p:cNvPr id="4" name="Rectangle 3">
            <a:extLst>
              <a:ext uri="{FF2B5EF4-FFF2-40B4-BE49-F238E27FC236}">
                <a16:creationId xmlns:a16="http://schemas.microsoft.com/office/drawing/2014/main" id="{21F876B3-634B-F843-AA04-9483A5EC4048}"/>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Date Widget</a:t>
            </a:r>
          </a:p>
        </p:txBody>
      </p:sp>
      <p:cxnSp>
        <p:nvCxnSpPr>
          <p:cNvPr id="5" name="Straight Connector 4">
            <a:extLst>
              <a:ext uri="{FF2B5EF4-FFF2-40B4-BE49-F238E27FC236}">
                <a16:creationId xmlns:a16="http://schemas.microsoft.com/office/drawing/2014/main" id="{B0BFE49C-7B4F-C641-82B2-2E491FE62C6D}"/>
              </a:ext>
            </a:extLst>
          </p:cNvPr>
          <p:cNvCxnSpPr>
            <a:cxnSpLocks/>
          </p:cNvCxnSpPr>
          <p:nvPr/>
        </p:nvCxnSpPr>
        <p:spPr>
          <a:xfrm flipV="1">
            <a:off x="4785756" y="3101775"/>
            <a:ext cx="5318165" cy="14702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C56085B-119E-F44C-9476-990932CC06B9}"/>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DB data driven dropdowns</a:t>
            </a:r>
          </a:p>
        </p:txBody>
      </p:sp>
      <p:cxnSp>
        <p:nvCxnSpPr>
          <p:cNvPr id="8" name="Straight Connector 7">
            <a:extLst>
              <a:ext uri="{FF2B5EF4-FFF2-40B4-BE49-F238E27FC236}">
                <a16:creationId xmlns:a16="http://schemas.microsoft.com/office/drawing/2014/main" id="{FF181328-8345-3043-AB28-A79AC684E316}"/>
              </a:ext>
            </a:extLst>
          </p:cNvPr>
          <p:cNvCxnSpPr>
            <a:cxnSpLocks/>
            <a:endCxn id="7" idx="1"/>
          </p:cNvCxnSpPr>
          <p:nvPr/>
        </p:nvCxnSpPr>
        <p:spPr>
          <a:xfrm>
            <a:off x="5735782" y="3859481"/>
            <a:ext cx="3859480" cy="154844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24326F-7FF6-1F4E-903B-CB6C3DCC35C1}"/>
              </a:ext>
            </a:extLst>
          </p:cNvPr>
          <p:cNvCxnSpPr>
            <a:cxnSpLocks/>
          </p:cNvCxnSpPr>
          <p:nvPr/>
        </p:nvCxnSpPr>
        <p:spPr>
          <a:xfrm>
            <a:off x="6519553" y="4572000"/>
            <a:ext cx="3075709" cy="83592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0536B7-0D5A-6D49-A20D-9DFD92386E77}"/>
              </a:ext>
            </a:extLst>
          </p:cNvPr>
          <p:cNvCxnSpPr>
            <a:cxnSpLocks/>
            <a:endCxn id="7" idx="1"/>
          </p:cNvCxnSpPr>
          <p:nvPr/>
        </p:nvCxnSpPr>
        <p:spPr>
          <a:xfrm>
            <a:off x="6745184" y="5407922"/>
            <a:ext cx="2850078" cy="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F8B581-70B3-8D4B-B293-D95EF95875A1}"/>
              </a:ext>
            </a:extLst>
          </p:cNvPr>
          <p:cNvSpPr/>
          <p:nvPr/>
        </p:nvSpPr>
        <p:spPr>
          <a:xfrm>
            <a:off x="425532" y="400430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Required field validation</a:t>
            </a:r>
          </a:p>
        </p:txBody>
      </p:sp>
      <p:cxnSp>
        <p:nvCxnSpPr>
          <p:cNvPr id="19" name="Straight Connector 18">
            <a:extLst>
              <a:ext uri="{FF2B5EF4-FFF2-40B4-BE49-F238E27FC236}">
                <a16:creationId xmlns:a16="http://schemas.microsoft.com/office/drawing/2014/main" id="{1BE9AABA-969A-3046-8737-868E1243D743}"/>
              </a:ext>
            </a:extLst>
          </p:cNvPr>
          <p:cNvCxnSpPr>
            <a:cxnSpLocks/>
          </p:cNvCxnSpPr>
          <p:nvPr/>
        </p:nvCxnSpPr>
        <p:spPr>
          <a:xfrm>
            <a:off x="2295898" y="4345426"/>
            <a:ext cx="1349827" cy="2265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FA09CC6-A755-3646-B090-31F426441BAD}"/>
              </a:ext>
            </a:extLst>
          </p:cNvPr>
          <p:cNvSpPr/>
          <p:nvPr/>
        </p:nvSpPr>
        <p:spPr>
          <a:xfrm>
            <a:off x="425532" y="5685067"/>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Validation triggered buttons</a:t>
            </a:r>
          </a:p>
        </p:txBody>
      </p:sp>
      <p:cxnSp>
        <p:nvCxnSpPr>
          <p:cNvPr id="22" name="Straight Connector 21">
            <a:extLst>
              <a:ext uri="{FF2B5EF4-FFF2-40B4-BE49-F238E27FC236}">
                <a16:creationId xmlns:a16="http://schemas.microsoft.com/office/drawing/2014/main" id="{54724E3D-BCFF-D841-B305-822727681072}"/>
              </a:ext>
            </a:extLst>
          </p:cNvPr>
          <p:cNvCxnSpPr>
            <a:cxnSpLocks/>
          </p:cNvCxnSpPr>
          <p:nvPr/>
        </p:nvCxnSpPr>
        <p:spPr>
          <a:xfrm flipV="1">
            <a:off x="2295898" y="5866410"/>
            <a:ext cx="2335479" cy="1597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0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p:txBody>
          <a:bodyPr>
            <a:normAutofit/>
          </a:bodyPr>
          <a:lstStyle/>
          <a:p>
            <a:r>
              <a:rPr lang="en-US" dirty="0"/>
              <a:t>Screen layout for Forecast Page – With Results</a:t>
            </a:r>
          </a:p>
        </p:txBody>
      </p:sp>
      <p:pic>
        <p:nvPicPr>
          <p:cNvPr id="2" name="Picture 1">
            <a:extLst>
              <a:ext uri="{FF2B5EF4-FFF2-40B4-BE49-F238E27FC236}">
                <a16:creationId xmlns:a16="http://schemas.microsoft.com/office/drawing/2014/main" id="{60CEFFB2-7F71-AC46-A368-53DBF2817C6C}"/>
              </a:ext>
            </a:extLst>
          </p:cNvPr>
          <p:cNvPicPr>
            <a:picLocks noChangeAspect="1"/>
          </p:cNvPicPr>
          <p:nvPr/>
        </p:nvPicPr>
        <p:blipFill>
          <a:blip r:embed="rId2"/>
          <a:stretch>
            <a:fillRect/>
          </a:stretch>
        </p:blipFill>
        <p:spPr>
          <a:xfrm>
            <a:off x="0" y="191745"/>
            <a:ext cx="12192000" cy="6474510"/>
          </a:xfrm>
          <a:prstGeom prst="rect">
            <a:avLst/>
          </a:prstGeom>
        </p:spPr>
      </p:pic>
      <p:sp>
        <p:nvSpPr>
          <p:cNvPr id="5" name="Rectangle 4">
            <a:extLst>
              <a:ext uri="{FF2B5EF4-FFF2-40B4-BE49-F238E27FC236}">
                <a16:creationId xmlns:a16="http://schemas.microsoft.com/office/drawing/2014/main" id="{C3073E30-38C0-FD46-AF25-133A54995D24}"/>
              </a:ext>
            </a:extLst>
          </p:cNvPr>
          <p:cNvSpPr/>
          <p:nvPr/>
        </p:nvSpPr>
        <p:spPr>
          <a:xfrm>
            <a:off x="9771413" y="279960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Scrollable subsections</a:t>
            </a:r>
          </a:p>
        </p:txBody>
      </p:sp>
      <p:cxnSp>
        <p:nvCxnSpPr>
          <p:cNvPr id="6" name="Straight Connector 5">
            <a:extLst>
              <a:ext uri="{FF2B5EF4-FFF2-40B4-BE49-F238E27FC236}">
                <a16:creationId xmlns:a16="http://schemas.microsoft.com/office/drawing/2014/main" id="{E435D6D9-DAC2-C044-87B9-5D8BF4871679}"/>
              </a:ext>
            </a:extLst>
          </p:cNvPr>
          <p:cNvCxnSpPr>
            <a:cxnSpLocks/>
            <a:endCxn id="5" idx="1"/>
          </p:cNvCxnSpPr>
          <p:nvPr/>
        </p:nvCxnSpPr>
        <p:spPr>
          <a:xfrm flipV="1">
            <a:off x="7683335" y="3114304"/>
            <a:ext cx="2088078" cy="101831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019AF5-3EF4-554F-83D4-1FEB5908CABB}"/>
              </a:ext>
            </a:extLst>
          </p:cNvPr>
          <p:cNvSpPr/>
          <p:nvPr/>
        </p:nvSpPr>
        <p:spPr>
          <a:xfrm>
            <a:off x="125179" y="272241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Ordered products/attributes</a:t>
            </a:r>
          </a:p>
        </p:txBody>
      </p:sp>
      <p:cxnSp>
        <p:nvCxnSpPr>
          <p:cNvPr id="11" name="Straight Connector 10">
            <a:extLst>
              <a:ext uri="{FF2B5EF4-FFF2-40B4-BE49-F238E27FC236}">
                <a16:creationId xmlns:a16="http://schemas.microsoft.com/office/drawing/2014/main" id="{A19E398E-B185-4A4B-9BB0-DD18DC4848E8}"/>
              </a:ext>
            </a:extLst>
          </p:cNvPr>
          <p:cNvCxnSpPr>
            <a:cxnSpLocks/>
            <a:endCxn id="10" idx="2"/>
          </p:cNvCxnSpPr>
          <p:nvPr/>
        </p:nvCxnSpPr>
        <p:spPr>
          <a:xfrm flipV="1">
            <a:off x="1011872" y="3351811"/>
            <a:ext cx="157346" cy="150519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B455C7-3062-9247-8EFE-FDEA36004CCB}"/>
              </a:ext>
            </a:extLst>
          </p:cNvPr>
          <p:cNvSpPr/>
          <p:nvPr/>
        </p:nvSpPr>
        <p:spPr>
          <a:xfrm>
            <a:off x="2923307" y="2739782"/>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0 values </a:t>
            </a:r>
          </a:p>
          <a:p>
            <a:pPr algn="ctr"/>
            <a:r>
              <a:rPr lang="en-US" sz="1600" dirty="0">
                <a:solidFill>
                  <a:sysClr val="windowText" lastClr="000000"/>
                </a:solidFill>
              </a:rPr>
              <a:t>replaced by “-”</a:t>
            </a:r>
          </a:p>
        </p:txBody>
      </p:sp>
      <p:cxnSp>
        <p:nvCxnSpPr>
          <p:cNvPr id="15" name="Straight Connector 14">
            <a:extLst>
              <a:ext uri="{FF2B5EF4-FFF2-40B4-BE49-F238E27FC236}">
                <a16:creationId xmlns:a16="http://schemas.microsoft.com/office/drawing/2014/main" id="{76AD2199-EDB5-0440-A246-3CA8E3A98B82}"/>
              </a:ext>
            </a:extLst>
          </p:cNvPr>
          <p:cNvCxnSpPr>
            <a:cxnSpLocks/>
          </p:cNvCxnSpPr>
          <p:nvPr/>
        </p:nvCxnSpPr>
        <p:spPr>
          <a:xfrm flipH="1" flipV="1">
            <a:off x="3839684" y="3369175"/>
            <a:ext cx="577937" cy="1487833"/>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1B716BF-22D0-E94A-B7DF-F1E3D69ECCB3}"/>
              </a:ext>
            </a:extLst>
          </p:cNvPr>
          <p:cNvSpPr/>
          <p:nvPr/>
        </p:nvSpPr>
        <p:spPr>
          <a:xfrm>
            <a:off x="1652645" y="1559928"/>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Dynamic product based attributes</a:t>
            </a:r>
          </a:p>
        </p:txBody>
      </p:sp>
      <p:cxnSp>
        <p:nvCxnSpPr>
          <p:cNvPr id="12" name="Straight Connector 11">
            <a:extLst>
              <a:ext uri="{FF2B5EF4-FFF2-40B4-BE49-F238E27FC236}">
                <a16:creationId xmlns:a16="http://schemas.microsoft.com/office/drawing/2014/main" id="{4CDDEB5C-9CEB-EA41-9D2B-8BD07C9CD3E9}"/>
              </a:ext>
            </a:extLst>
          </p:cNvPr>
          <p:cNvCxnSpPr>
            <a:cxnSpLocks/>
          </p:cNvCxnSpPr>
          <p:nvPr/>
        </p:nvCxnSpPr>
        <p:spPr>
          <a:xfrm flipV="1">
            <a:off x="2128154" y="2187355"/>
            <a:ext cx="546754" cy="27646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23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88977"/>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
        <p:nvSpPr>
          <p:cNvPr id="59" name="TextBox 58">
            <a:extLst>
              <a:ext uri="{FF2B5EF4-FFF2-40B4-BE49-F238E27FC236}">
                <a16:creationId xmlns:a16="http://schemas.microsoft.com/office/drawing/2014/main" id="{71EFD242-AC13-454A-9F7A-5122EDAFC51C}"/>
              </a:ext>
            </a:extLst>
          </p:cNvPr>
          <p:cNvSpPr txBox="1"/>
          <p:nvPr/>
        </p:nvSpPr>
        <p:spPr>
          <a:xfrm>
            <a:off x="5681591" y="5158263"/>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339767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110823"/>
            <a:ext cx="10937174" cy="3416320"/>
          </a:xfrm>
          <a:prstGeom prst="rect">
            <a:avLst/>
          </a:prstGeom>
          <a:noFill/>
        </p:spPr>
        <p:txBody>
          <a:bodyPr wrap="square" rtlCol="0">
            <a:spAutoFit/>
          </a:bodyPr>
          <a:lstStyle/>
          <a:p>
            <a:r>
              <a:rPr lang="en-US"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dirty="0" err="1"/>
              <a:t>etc</a:t>
            </a:r>
            <a:r>
              <a:rPr lang="en-US" dirty="0"/>
              <a:t> of their actual sales. This generated csv file is handed over to the analyst team.</a:t>
            </a:r>
          </a:p>
          <a:p>
            <a:endParaRPr lang="en-US" dirty="0"/>
          </a:p>
          <a:p>
            <a:r>
              <a:rPr lang="en-US" dirty="0"/>
              <a:t>The analyst team first analyses the data to fit in a ARIMA model(finds out the value of </a:t>
            </a:r>
            <a:r>
              <a:rPr lang="en-US" dirty="0" err="1"/>
              <a:t>p,d,q</a:t>
            </a:r>
            <a:r>
              <a:rPr lang="en-US" dirty="0"/>
              <a:t>) and then feeds the CSV file to a web application “Forecast App” via it’s Admin interface. The web application runs ARIMA model on each product based on the sales history attributes and forecasts the expected sales for a FUTURE year.</a:t>
            </a:r>
          </a:p>
          <a:p>
            <a:endParaRPr lang="en-US" dirty="0"/>
          </a:p>
          <a:p>
            <a:r>
              <a:rPr lang="en-US"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Graph (opens as a modal popup)</a:t>
            </a:r>
          </a:p>
        </p:txBody>
      </p:sp>
      <p:pic>
        <p:nvPicPr>
          <p:cNvPr id="9" name="Picture 8">
            <a:extLst>
              <a:ext uri="{FF2B5EF4-FFF2-40B4-BE49-F238E27FC236}">
                <a16:creationId xmlns:a16="http://schemas.microsoft.com/office/drawing/2014/main" id="{F9D11D97-3C51-B344-AD54-919E948D731E}"/>
              </a:ext>
            </a:extLst>
          </p:cNvPr>
          <p:cNvPicPr>
            <a:picLocks noChangeAspect="1"/>
          </p:cNvPicPr>
          <p:nvPr/>
        </p:nvPicPr>
        <p:blipFill>
          <a:blip r:embed="rId2"/>
          <a:stretch>
            <a:fillRect/>
          </a:stretch>
        </p:blipFill>
        <p:spPr>
          <a:xfrm>
            <a:off x="472839" y="815437"/>
            <a:ext cx="9656814" cy="5876308"/>
          </a:xfrm>
          <a:prstGeom prst="rect">
            <a:avLst/>
          </a:prstGeom>
        </p:spPr>
      </p:pic>
      <p:sp>
        <p:nvSpPr>
          <p:cNvPr id="4" name="Rectangle 3">
            <a:extLst>
              <a:ext uri="{FF2B5EF4-FFF2-40B4-BE49-F238E27FC236}">
                <a16:creationId xmlns:a16="http://schemas.microsoft.com/office/drawing/2014/main" id="{C0A7A235-8046-564C-AC68-A97F43687D7C}"/>
              </a:ext>
            </a:extLst>
          </p:cNvPr>
          <p:cNvSpPr/>
          <p:nvPr/>
        </p:nvSpPr>
        <p:spPr>
          <a:xfrm>
            <a:off x="10040586" y="421870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Color Legends</a:t>
            </a:r>
          </a:p>
        </p:txBody>
      </p:sp>
      <p:cxnSp>
        <p:nvCxnSpPr>
          <p:cNvPr id="5" name="Straight Connector 4">
            <a:extLst>
              <a:ext uri="{FF2B5EF4-FFF2-40B4-BE49-F238E27FC236}">
                <a16:creationId xmlns:a16="http://schemas.microsoft.com/office/drawing/2014/main" id="{B5F9C282-E38C-B84D-BC45-80E3856F08A3}"/>
              </a:ext>
            </a:extLst>
          </p:cNvPr>
          <p:cNvCxnSpPr>
            <a:cxnSpLocks/>
          </p:cNvCxnSpPr>
          <p:nvPr/>
        </p:nvCxnSpPr>
        <p:spPr>
          <a:xfrm flipV="1">
            <a:off x="7908966" y="4533405"/>
            <a:ext cx="2131620" cy="16922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8B98D9-102F-DA47-82A4-0DCFBB0294E8}"/>
              </a:ext>
            </a:extLst>
          </p:cNvPr>
          <p:cNvSpPr/>
          <p:nvPr/>
        </p:nvSpPr>
        <p:spPr>
          <a:xfrm>
            <a:off x="9377550" y="1887681"/>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Quantity value display on hover</a:t>
            </a:r>
          </a:p>
        </p:txBody>
      </p:sp>
      <p:cxnSp>
        <p:nvCxnSpPr>
          <p:cNvPr id="10" name="Straight Connector 9">
            <a:extLst>
              <a:ext uri="{FF2B5EF4-FFF2-40B4-BE49-F238E27FC236}">
                <a16:creationId xmlns:a16="http://schemas.microsoft.com/office/drawing/2014/main" id="{DB4FC6F1-6188-C845-AD5B-C19D2C2701D8}"/>
              </a:ext>
            </a:extLst>
          </p:cNvPr>
          <p:cNvCxnSpPr>
            <a:cxnSpLocks/>
            <a:endCxn id="8" idx="1"/>
          </p:cNvCxnSpPr>
          <p:nvPr/>
        </p:nvCxnSpPr>
        <p:spPr>
          <a:xfrm flipV="1">
            <a:off x="8205849" y="2202377"/>
            <a:ext cx="1171701" cy="51544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9518B0-6BF8-8C41-9B5A-A27692E448A5}"/>
              </a:ext>
            </a:extLst>
          </p:cNvPr>
          <p:cNvSpPr/>
          <p:nvPr/>
        </p:nvSpPr>
        <p:spPr>
          <a:xfrm>
            <a:off x="1296389" y="1408681"/>
            <a:ext cx="2379025"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Section Divider between History &amp; Forecast</a:t>
            </a:r>
          </a:p>
        </p:txBody>
      </p:sp>
      <p:cxnSp>
        <p:nvCxnSpPr>
          <p:cNvPr id="13" name="Straight Connector 12">
            <a:extLst>
              <a:ext uri="{FF2B5EF4-FFF2-40B4-BE49-F238E27FC236}">
                <a16:creationId xmlns:a16="http://schemas.microsoft.com/office/drawing/2014/main" id="{E1E77EE6-48CF-4648-81A9-92B3413A70BF}"/>
              </a:ext>
            </a:extLst>
          </p:cNvPr>
          <p:cNvCxnSpPr>
            <a:cxnSpLocks/>
          </p:cNvCxnSpPr>
          <p:nvPr/>
        </p:nvCxnSpPr>
        <p:spPr>
          <a:xfrm>
            <a:off x="3675414" y="1837329"/>
            <a:ext cx="1836715" cy="53671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3C4C-2DC1-5F49-9117-4632952A0A77}"/>
              </a:ext>
            </a:extLst>
          </p:cNvPr>
          <p:cNvSpPr/>
          <p:nvPr/>
        </p:nvSpPr>
        <p:spPr>
          <a:xfrm>
            <a:off x="9631083" y="3053195"/>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Sale Dates</a:t>
            </a:r>
          </a:p>
        </p:txBody>
      </p:sp>
      <p:cxnSp>
        <p:nvCxnSpPr>
          <p:cNvPr id="18" name="Straight Connector 17">
            <a:extLst>
              <a:ext uri="{FF2B5EF4-FFF2-40B4-BE49-F238E27FC236}">
                <a16:creationId xmlns:a16="http://schemas.microsoft.com/office/drawing/2014/main" id="{671F9EF9-929A-0248-9106-2D13D1504B39}"/>
              </a:ext>
            </a:extLst>
          </p:cNvPr>
          <p:cNvCxnSpPr>
            <a:cxnSpLocks/>
            <a:endCxn id="17" idx="1"/>
          </p:cNvCxnSpPr>
          <p:nvPr/>
        </p:nvCxnSpPr>
        <p:spPr>
          <a:xfrm flipV="1">
            <a:off x="8667007" y="3367891"/>
            <a:ext cx="964076" cy="64342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3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
        <p:nvSpPr>
          <p:cNvPr id="49" name="TextBox 48">
            <a:extLst>
              <a:ext uri="{FF2B5EF4-FFF2-40B4-BE49-F238E27FC236}">
                <a16:creationId xmlns:a16="http://schemas.microsoft.com/office/drawing/2014/main" id="{AADCA74F-16E4-AA4F-ADC0-A6755CD66E36}"/>
              </a:ext>
            </a:extLst>
          </p:cNvPr>
          <p:cNvSpPr txBox="1"/>
          <p:nvPr/>
        </p:nvSpPr>
        <p:spPr>
          <a:xfrm>
            <a:off x="5681591" y="3306609"/>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243142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C863-8FB0-3C4D-A11D-65D480897AF3}"/>
              </a:ext>
            </a:extLst>
          </p:cNvPr>
          <p:cNvSpPr>
            <a:spLocks noGrp="1"/>
          </p:cNvSpPr>
          <p:nvPr>
            <p:ph type="title"/>
          </p:nvPr>
        </p:nvSpPr>
        <p:spPr/>
        <p:txBody>
          <a:bodyPr/>
          <a:lstStyle/>
          <a:p>
            <a:r>
              <a:rPr lang="en-US" dirty="0"/>
              <a:t>Scopes of Improvements</a:t>
            </a:r>
          </a:p>
        </p:txBody>
      </p:sp>
      <p:sp>
        <p:nvSpPr>
          <p:cNvPr id="4" name="TextBox 3">
            <a:extLst>
              <a:ext uri="{FF2B5EF4-FFF2-40B4-BE49-F238E27FC236}">
                <a16:creationId xmlns:a16="http://schemas.microsoft.com/office/drawing/2014/main" id="{7E091B6A-EE2A-2748-8140-AAC6B79EDE46}"/>
              </a:ext>
            </a:extLst>
          </p:cNvPr>
          <p:cNvSpPr txBox="1"/>
          <p:nvPr/>
        </p:nvSpPr>
        <p:spPr>
          <a:xfrm>
            <a:off x="262709" y="981423"/>
            <a:ext cx="10833724" cy="2862322"/>
          </a:xfrm>
          <a:prstGeom prst="rect">
            <a:avLst/>
          </a:prstGeom>
          <a:noFill/>
        </p:spPr>
        <p:txBody>
          <a:bodyPr wrap="square" rtlCol="0">
            <a:spAutoFit/>
          </a:bodyPr>
          <a:lstStyle/>
          <a:p>
            <a:r>
              <a:rPr lang="en-US" dirty="0"/>
              <a:t>Following are the areas that can be enhanced upon over the current application:</a:t>
            </a:r>
          </a:p>
          <a:p>
            <a:endParaRPr lang="en-US" dirty="0"/>
          </a:p>
          <a:p>
            <a:pPr marL="342900" indent="-342900">
              <a:buAutoNum type="arabicPeriod"/>
            </a:pPr>
            <a:r>
              <a:rPr lang="en-US" dirty="0"/>
              <a:t>Make UI cross browser compatible</a:t>
            </a:r>
          </a:p>
          <a:p>
            <a:pPr marL="342900" indent="-342900">
              <a:buAutoNum type="arabicPeriod"/>
            </a:pPr>
            <a:r>
              <a:rPr lang="en-US" dirty="0"/>
              <a:t>Make the UI responsive</a:t>
            </a:r>
          </a:p>
          <a:p>
            <a:pPr marL="342900" indent="-342900">
              <a:buAutoNum type="arabicPeriod"/>
            </a:pPr>
            <a:r>
              <a:rPr lang="en-US" dirty="0"/>
              <a:t>Enhanced look &amp; feel</a:t>
            </a:r>
          </a:p>
          <a:p>
            <a:pPr marL="342900" indent="-342900">
              <a:buAutoNum type="arabicPeriod"/>
            </a:pPr>
            <a:r>
              <a:rPr lang="en-US" dirty="0"/>
              <a:t>Fix the issue of Null column in Summary portion for weeks that overlap months</a:t>
            </a:r>
          </a:p>
          <a:p>
            <a:pPr marL="342900" indent="-342900">
              <a:buAutoNum type="arabicPeriod"/>
            </a:pPr>
            <a:r>
              <a:rPr lang="en-US" dirty="0"/>
              <a:t>The calendar dropdowns needs to be only enabled for the dates history and predictions are available.</a:t>
            </a:r>
          </a:p>
          <a:p>
            <a:pPr marL="342900" indent="-342900">
              <a:buAutoNum type="arabicPeriod"/>
            </a:pPr>
            <a:r>
              <a:rPr lang="en-US" dirty="0"/>
              <a:t>Use serverless architecture/containers for AWS environment</a:t>
            </a:r>
          </a:p>
          <a:p>
            <a:pPr marL="342900" indent="-342900">
              <a:buAutoNum type="arabicPeriod"/>
            </a:pPr>
            <a:r>
              <a:rPr lang="en-US" dirty="0"/>
              <a:t>Enhance python script to be able to predict on all available attributes </a:t>
            </a:r>
          </a:p>
          <a:p>
            <a:pPr marL="342900" indent="-342900">
              <a:buAutoNum type="arabicPeriod"/>
            </a:pPr>
            <a:r>
              <a:rPr lang="en-US" dirty="0"/>
              <a:t>End to end SSL encryption for all endpoints</a:t>
            </a:r>
          </a:p>
        </p:txBody>
      </p:sp>
    </p:spTree>
    <p:extLst>
      <p:ext uri="{BB962C8B-B14F-4D97-AF65-F5344CB8AC3E}">
        <p14:creationId xmlns:p14="http://schemas.microsoft.com/office/powerpoint/2010/main" val="335353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 Business 4.0</a:t>
            </a:r>
          </a:p>
        </p:txBody>
      </p:sp>
    </p:spTree>
    <p:extLst>
      <p:ext uri="{BB962C8B-B14F-4D97-AF65-F5344CB8AC3E}">
        <p14:creationId xmlns:p14="http://schemas.microsoft.com/office/powerpoint/2010/main" val="326970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215208" y="920621"/>
            <a:ext cx="11348852" cy="5016758"/>
          </a:xfrm>
          <a:prstGeom prst="rect">
            <a:avLst/>
          </a:prstGeom>
          <a:noFill/>
        </p:spPr>
        <p:txBody>
          <a:bodyPr wrap="square" rtlCol="0">
            <a:spAutoFit/>
          </a:bodyPr>
          <a:lstStyle/>
          <a:p>
            <a:pPr marL="342900" indent="-342900">
              <a:buFontTx/>
              <a:buAutoNum type="arabicPeriod"/>
            </a:pPr>
            <a:r>
              <a:rPr lang="en-US" sz="1600" dirty="0"/>
              <a:t>The sales department would share their historic sales data in a predefined CSV format.</a:t>
            </a:r>
          </a:p>
          <a:p>
            <a:pPr marL="342900" indent="-342900">
              <a:buAutoNum type="arabicPeriod"/>
            </a:pPr>
            <a:r>
              <a:rPr lang="en-US" sz="1600" dirty="0"/>
              <a:t>One product is only available to one mode of sale (channels).</a:t>
            </a:r>
          </a:p>
          <a:p>
            <a:pPr marL="342900" indent="-342900">
              <a:buFontTx/>
              <a:buAutoNum type="arabicPeriod"/>
            </a:pPr>
            <a:r>
              <a:rPr lang="en-US" sz="1600" dirty="0"/>
              <a:t>The sales department will furnish the historical sales figures of past two years (2018 &amp; 2019) for each product under a channel with their with applicable attributes (“Net Unit”, “Last Year”, “Year Over Year”, “Week Over Year” </a:t>
            </a:r>
            <a:r>
              <a:rPr lang="en-US" sz="1600" dirty="0" err="1"/>
              <a:t>etc</a:t>
            </a:r>
            <a:r>
              <a:rPr lang="en-US" sz="1600" dirty="0"/>
              <a:t>). All historical data figures are pre calculated and available for analysis. The application is not responsible for calculating these values and are displayed as available.</a:t>
            </a:r>
          </a:p>
          <a:p>
            <a:pPr marL="342900" indent="-342900">
              <a:buFontTx/>
              <a:buAutoNum type="arabicPeriod"/>
            </a:pPr>
            <a:r>
              <a:rPr lang="en-US" sz="1600" dirty="0"/>
              <a:t>Actual History data is available for the past two years on a weekly basis (104 weeks) for each product under each channel. The “Net Unit” figures has been assumed to show a linear trend of 1 unit increase week over week.</a:t>
            </a:r>
          </a:p>
          <a:p>
            <a:pPr marL="342900" indent="-342900">
              <a:buFontTx/>
              <a:buAutoNum type="arabicPeriod"/>
            </a:pPr>
            <a:r>
              <a:rPr lang="en-US" sz="1600" dirty="0"/>
              <a:t>The application can ONLY predict for a defined no of periods (52 weeks) for the next available year (2020).</a:t>
            </a:r>
          </a:p>
          <a:p>
            <a:pPr marL="342900" indent="-342900">
              <a:buAutoNum type="arabicPeriod"/>
            </a:pPr>
            <a:r>
              <a:rPr lang="en-US" sz="1600" dirty="0"/>
              <a:t>ARIMA based future forecasts are ONLY based on attribute “Net Unit” for each product sold per week. Predictions for the other attributes are not applicable and hence shown as “-”</a:t>
            </a:r>
          </a:p>
          <a:p>
            <a:pPr marL="342900" indent="-342900">
              <a:buAutoNum type="arabicPeriod"/>
            </a:pPr>
            <a:r>
              <a:rPr lang="en-US" sz="1600" dirty="0"/>
              <a:t>Predictions would be run on the entire history dataset as soon as the new data for a week is available. This would void out existing predictions to be replaced with NEW predictions based on the ARIMA model on “Net Unit”. Hence old predictions become invalid as new set of history data is available and hence removed.</a:t>
            </a:r>
          </a:p>
          <a:p>
            <a:pPr marL="342900" indent="-342900">
              <a:buAutoNum type="arabicPeriod"/>
            </a:pPr>
            <a:r>
              <a:rPr lang="en-US" sz="1600" dirty="0"/>
              <a:t>The sales of each week are marked to date of the start of that week. Ex quantity sold for the week of 8</a:t>
            </a:r>
            <a:r>
              <a:rPr lang="en-US" sz="1600" baseline="30000" dirty="0"/>
              <a:t>th</a:t>
            </a:r>
            <a:r>
              <a:rPr lang="en-US" sz="1600" dirty="0"/>
              <a:t> Jan 2018 to 14</a:t>
            </a:r>
            <a:r>
              <a:rPr lang="en-US" sz="1600" baseline="30000" dirty="0"/>
              <a:t>th</a:t>
            </a:r>
            <a:r>
              <a:rPr lang="en-US" sz="1600" dirty="0"/>
              <a:t> Jan 2018 are stored with date of 8</a:t>
            </a:r>
            <a:r>
              <a:rPr lang="en-US" sz="1600" baseline="30000" dirty="0"/>
              <a:t>th</a:t>
            </a:r>
            <a:r>
              <a:rPr lang="en-US" sz="1600" dirty="0"/>
              <a:t> Jan 2018. Similarly predictions for 3</a:t>
            </a:r>
            <a:r>
              <a:rPr lang="en-US" sz="1600" baseline="30000" dirty="0"/>
              <a:t>rd</a:t>
            </a:r>
            <a:r>
              <a:rPr lang="en-US" sz="1600" dirty="0"/>
              <a:t> Feb 2020 to 9</a:t>
            </a:r>
            <a:r>
              <a:rPr lang="en-US" sz="1600" baseline="30000" dirty="0"/>
              <a:t>th</a:t>
            </a:r>
            <a:r>
              <a:rPr lang="en-US" sz="1600" dirty="0"/>
              <a:t> Feb 2020 are stored with date of 3</a:t>
            </a:r>
            <a:r>
              <a:rPr lang="en-US" sz="1600" baseline="30000" dirty="0"/>
              <a:t>rd</a:t>
            </a:r>
            <a:r>
              <a:rPr lang="en-US" sz="1600" dirty="0"/>
              <a:t> Feb 2020.</a:t>
            </a:r>
          </a:p>
          <a:p>
            <a:pPr marL="342900" indent="-342900">
              <a:buAutoNum type="arabicPeriod"/>
            </a:pPr>
            <a:r>
              <a:rPr lang="en-US" sz="1600" dirty="0"/>
              <a:t>The ARIMA model to be used (defining of the p, d, q parameters) is done by the analyst team based on available ML algorithms. The arrived values of p, d and q values of the model defined are shared/stored in the DB. Prediction analysis for the future year would be using these set values during a new history file upload. </a:t>
            </a:r>
          </a:p>
          <a:p>
            <a:pPr marL="342900" indent="-342900">
              <a:buAutoNum type="arabicPeriod"/>
            </a:pPr>
            <a:r>
              <a:rPr lang="en-US" sz="1600" dirty="0"/>
              <a:t>The users of the application have access to Chrome as their only approved browser.</a:t>
            </a:r>
          </a:p>
          <a:p>
            <a:pPr marL="342900" indent="-342900">
              <a:buAutoNum type="arabicPeriod"/>
            </a:pPr>
            <a:r>
              <a:rPr lang="en-US" sz="1600" dirty="0"/>
              <a:t>The development team has access to a public cloud env (Amazon Web Services)</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3139321"/>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RBAC, Passwords are encrypted in DB.</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a:solidFill>
                  <a:srgbClr val="C00000"/>
                </a:solidFill>
              </a:rPr>
              <a:t>Commented </a:t>
            </a:r>
            <a:r>
              <a:rPr lang="en-US" dirty="0"/>
              <a:t>and</a:t>
            </a:r>
            <a:r>
              <a:rPr lang="en-US" dirty="0">
                <a:solidFill>
                  <a:srgbClr val="C00000"/>
                </a:solidFill>
              </a:rPr>
              <a:t> </a:t>
            </a: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FontTx/>
              <a:buAutoNum type="arabicPeriod"/>
            </a:pPr>
            <a:r>
              <a:rPr lang="en-US" dirty="0"/>
              <a:t>Db driven </a:t>
            </a:r>
            <a:r>
              <a:rPr lang="en-US" dirty="0">
                <a:solidFill>
                  <a:srgbClr val="C00000"/>
                </a:solidFill>
              </a:rPr>
              <a:t>dynamic</a:t>
            </a:r>
            <a:r>
              <a:rPr lang="en-US" dirty="0"/>
              <a:t> data lookups</a:t>
            </a:r>
          </a:p>
          <a:p>
            <a:pPr marL="342900" indent="-342900">
              <a:buFontTx/>
              <a:buAutoNum type="arabicPeriod"/>
            </a:pPr>
            <a:r>
              <a:rPr lang="en-US" dirty="0">
                <a:solidFill>
                  <a:srgbClr val="C00000"/>
                </a:solidFill>
              </a:rPr>
              <a:t>User Notifications</a:t>
            </a:r>
            <a:r>
              <a:rPr lang="en-US" dirty="0"/>
              <a:t> for all actions</a:t>
            </a:r>
          </a:p>
          <a:p>
            <a:pPr marL="342900" indent="-342900">
              <a:buFontTx/>
              <a:buAutoNum type="arabicPeriod"/>
            </a:pPr>
            <a:r>
              <a:rPr lang="en-US" dirty="0">
                <a:solidFill>
                  <a:srgbClr val="C00000"/>
                </a:solidFill>
              </a:rPr>
              <a:t>Input Validation</a:t>
            </a:r>
            <a:r>
              <a:rPr lang="en-US" dirty="0"/>
              <a:t> for all forms</a:t>
            </a:r>
          </a:p>
          <a:p>
            <a:pPr marL="342900" indent="-342900">
              <a:buFontTx/>
              <a:buAutoNum type="arabicPeriod"/>
            </a:pPr>
            <a:r>
              <a:rPr lang="en-US" dirty="0"/>
              <a:t>Build using </a:t>
            </a:r>
            <a:r>
              <a:rPr lang="en-US" dirty="0">
                <a:solidFill>
                  <a:srgbClr val="C00000"/>
                </a:solidFill>
              </a:rPr>
              <a:t>Business 4.0 </a:t>
            </a:r>
            <a:r>
              <a:rPr lang="en-US" dirty="0"/>
              <a:t>principles</a:t>
            </a:r>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2035716698"/>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Graph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canvasjs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p:txBody>
          <a:bodyPr/>
          <a:lstStyle/>
          <a:p>
            <a:r>
              <a:rPr lang="en-US" dirty="0"/>
              <a:t>Screen Layout for Sign up for new user</a:t>
            </a:r>
          </a:p>
        </p:txBody>
      </p:sp>
      <p:pic>
        <p:nvPicPr>
          <p:cNvPr id="2" name="Picture 1">
            <a:extLst>
              <a:ext uri="{FF2B5EF4-FFF2-40B4-BE49-F238E27FC236}">
                <a16:creationId xmlns:a16="http://schemas.microsoft.com/office/drawing/2014/main" id="{7E121C77-D558-D543-A9AF-67CFFE7EE35E}"/>
              </a:ext>
            </a:extLst>
          </p:cNvPr>
          <p:cNvPicPr>
            <a:picLocks noChangeAspect="1"/>
          </p:cNvPicPr>
          <p:nvPr/>
        </p:nvPicPr>
        <p:blipFill>
          <a:blip r:embed="rId2"/>
          <a:stretch>
            <a:fillRect/>
          </a:stretch>
        </p:blipFill>
        <p:spPr>
          <a:xfrm>
            <a:off x="863975" y="1450078"/>
            <a:ext cx="8363152" cy="5265957"/>
          </a:xfrm>
          <a:prstGeom prst="rect">
            <a:avLst/>
          </a:prstGeom>
        </p:spPr>
      </p:pic>
      <p:sp>
        <p:nvSpPr>
          <p:cNvPr id="3" name="TextBox 2">
            <a:extLst>
              <a:ext uri="{FF2B5EF4-FFF2-40B4-BE49-F238E27FC236}">
                <a16:creationId xmlns:a16="http://schemas.microsoft.com/office/drawing/2014/main" id="{5EE319F1-8CA4-4445-B630-38173D0A377C}"/>
              </a:ext>
            </a:extLst>
          </p:cNvPr>
          <p:cNvSpPr txBox="1"/>
          <p:nvPr/>
        </p:nvSpPr>
        <p:spPr>
          <a:xfrm>
            <a:off x="771896" y="997527"/>
            <a:ext cx="7030192" cy="369332"/>
          </a:xfrm>
          <a:prstGeom prst="rect">
            <a:avLst/>
          </a:prstGeom>
          <a:noFill/>
        </p:spPr>
        <p:txBody>
          <a:bodyPr wrap="square" rtlCol="0">
            <a:spAutoFit/>
          </a:bodyPr>
          <a:lstStyle/>
          <a:p>
            <a:r>
              <a:rPr lang="en-US" dirty="0"/>
              <a:t>PROD URL</a:t>
            </a:r>
            <a:r>
              <a:rPr lang="en-US" b="1" dirty="0"/>
              <a:t>: </a:t>
            </a:r>
            <a:r>
              <a:rPr lang="en-US" b="1" dirty="0">
                <a:hlinkClick r:id="rId3"/>
              </a:rPr>
              <a:t>http://forecasterapp.s3-website-us-east-1.amazonaws.com/</a:t>
            </a:r>
            <a:endParaRPr lang="en-US" b="1" dirty="0"/>
          </a:p>
        </p:txBody>
      </p:sp>
      <p:sp>
        <p:nvSpPr>
          <p:cNvPr id="6" name="Rectangle 5">
            <a:extLst>
              <a:ext uri="{FF2B5EF4-FFF2-40B4-BE49-F238E27FC236}">
                <a16:creationId xmlns:a16="http://schemas.microsoft.com/office/drawing/2014/main" id="{64A0332B-3FE8-A64E-B063-77741D9BED12}"/>
              </a:ext>
            </a:extLst>
          </p:cNvPr>
          <p:cNvSpPr/>
          <p:nvPr/>
        </p:nvSpPr>
        <p:spPr>
          <a:xfrm>
            <a:off x="9595262" y="233943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Required Field Validation</a:t>
            </a:r>
          </a:p>
        </p:txBody>
      </p:sp>
      <p:cxnSp>
        <p:nvCxnSpPr>
          <p:cNvPr id="8" name="Straight Connector 7">
            <a:extLst>
              <a:ext uri="{FF2B5EF4-FFF2-40B4-BE49-F238E27FC236}">
                <a16:creationId xmlns:a16="http://schemas.microsoft.com/office/drawing/2014/main" id="{C1E66B17-B9EA-6148-921B-1609167686F6}"/>
              </a:ext>
            </a:extLst>
          </p:cNvPr>
          <p:cNvCxnSpPr>
            <a:endCxn id="6" idx="1"/>
          </p:cNvCxnSpPr>
          <p:nvPr/>
        </p:nvCxnSpPr>
        <p:spPr>
          <a:xfrm flipV="1">
            <a:off x="5712031" y="2654135"/>
            <a:ext cx="3883231" cy="102721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1CB2BFB-29BA-3141-AEE5-271EC35D80FE}"/>
              </a:ext>
            </a:extLst>
          </p:cNvPr>
          <p:cNvSpPr/>
          <p:nvPr/>
        </p:nvSpPr>
        <p:spPr>
          <a:xfrm>
            <a:off x="9595262" y="368135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Pattern based Validation</a:t>
            </a:r>
          </a:p>
        </p:txBody>
      </p:sp>
      <p:cxnSp>
        <p:nvCxnSpPr>
          <p:cNvPr id="11" name="Straight Connector 10">
            <a:extLst>
              <a:ext uri="{FF2B5EF4-FFF2-40B4-BE49-F238E27FC236}">
                <a16:creationId xmlns:a16="http://schemas.microsoft.com/office/drawing/2014/main" id="{59258E31-1BA0-D34C-A36E-5D88421FAAAD}"/>
              </a:ext>
            </a:extLst>
          </p:cNvPr>
          <p:cNvCxnSpPr>
            <a:cxnSpLocks/>
            <a:endCxn id="10" idx="1"/>
          </p:cNvCxnSpPr>
          <p:nvPr/>
        </p:nvCxnSpPr>
        <p:spPr>
          <a:xfrm flipV="1">
            <a:off x="5235039" y="3996047"/>
            <a:ext cx="4360223" cy="6890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F32A3C-0948-E048-BFC5-445ADB7C3FC8}"/>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DB data driven dropdowns</a:t>
            </a:r>
          </a:p>
        </p:txBody>
      </p:sp>
      <p:cxnSp>
        <p:nvCxnSpPr>
          <p:cNvPr id="14" name="Straight Connector 13">
            <a:extLst>
              <a:ext uri="{FF2B5EF4-FFF2-40B4-BE49-F238E27FC236}">
                <a16:creationId xmlns:a16="http://schemas.microsoft.com/office/drawing/2014/main" id="{3A358791-6E3D-9A4B-9E60-540B2AEC8CC7}"/>
              </a:ext>
            </a:extLst>
          </p:cNvPr>
          <p:cNvCxnSpPr>
            <a:cxnSpLocks/>
            <a:endCxn id="13" idx="1"/>
          </p:cNvCxnSpPr>
          <p:nvPr/>
        </p:nvCxnSpPr>
        <p:spPr>
          <a:xfrm flipV="1">
            <a:off x="5354826" y="5407922"/>
            <a:ext cx="4240436" cy="45720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92CD19A-646A-1B40-A41B-1A9800E6E5A5}"/>
              </a:ext>
            </a:extLst>
          </p:cNvPr>
          <p:cNvSpPr/>
          <p:nvPr/>
        </p:nvSpPr>
        <p:spPr>
          <a:xfrm>
            <a:off x="9595262" y="145007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Pre-login menu header</a:t>
            </a:r>
          </a:p>
        </p:txBody>
      </p:sp>
      <p:cxnSp>
        <p:nvCxnSpPr>
          <p:cNvPr id="17" name="Straight Connector 16">
            <a:extLst>
              <a:ext uri="{FF2B5EF4-FFF2-40B4-BE49-F238E27FC236}">
                <a16:creationId xmlns:a16="http://schemas.microsoft.com/office/drawing/2014/main" id="{6F7D45BC-D052-E94A-AE71-32A1A51D9963}"/>
              </a:ext>
            </a:extLst>
          </p:cNvPr>
          <p:cNvCxnSpPr>
            <a:cxnSpLocks/>
            <a:endCxn id="16" idx="1"/>
          </p:cNvCxnSpPr>
          <p:nvPr/>
        </p:nvCxnSpPr>
        <p:spPr>
          <a:xfrm flipV="1">
            <a:off x="8144493" y="1764774"/>
            <a:ext cx="1450769" cy="17967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2251</TotalTime>
  <Words>1735</Words>
  <Application>Microsoft Macintosh PowerPoint</Application>
  <PresentationFormat>Widescreen</PresentationFormat>
  <Paragraphs>362</Paragraphs>
  <Slides>25</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up for new user</vt:lpstr>
      <vt:lpstr>New User Sign up – Sequence Diagram</vt:lpstr>
      <vt:lpstr>Screen Layout for Sign in for existing user</vt:lpstr>
      <vt:lpstr>Existing user Sign in flow </vt:lpstr>
      <vt:lpstr>Dashboard/Landing page post signup</vt:lpstr>
      <vt:lpstr>Screen layout for Admin Page (Analyst team only) </vt:lpstr>
      <vt:lpstr>Admin File Upload Success</vt:lpstr>
      <vt:lpstr>Admin Page - Sequence Diagram – Save History and Calculate Forecast Data</vt:lpstr>
      <vt:lpstr>Screen layout for Forecast Page – Search Section</vt:lpstr>
      <vt:lpstr>Screen layout for Forecast Page – With Results</vt:lpstr>
      <vt:lpstr>PowerPoint Presentation</vt:lpstr>
      <vt:lpstr>PowerPoint Presentation</vt:lpstr>
      <vt:lpstr>PowerPoint Presentation</vt:lpstr>
      <vt:lpstr>PowerPoint Presentation</vt:lpstr>
      <vt:lpstr>Scopes of Improvements</vt:lpstr>
      <vt:lpstr>Addendum: Business 4.0</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193</cp:revision>
  <dcterms:created xsi:type="dcterms:W3CDTF">2018-10-29T08:12:51Z</dcterms:created>
  <dcterms:modified xsi:type="dcterms:W3CDTF">2019-11-14T14:40:33Z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